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2" r:id="rId5"/>
    <p:sldId id="276" r:id="rId6"/>
    <p:sldId id="275" r:id="rId7"/>
    <p:sldId id="277" r:id="rId8"/>
    <p:sldId id="294" r:id="rId9"/>
    <p:sldId id="285" r:id="rId10"/>
    <p:sldId id="297" r:id="rId11"/>
    <p:sldId id="293" r:id="rId12"/>
    <p:sldId id="279" r:id="rId13"/>
    <p:sldId id="288" r:id="rId14"/>
    <p:sldId id="289" r:id="rId1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79" autoAdjust="0"/>
  </p:normalViewPr>
  <p:slideViewPr>
    <p:cSldViewPr snapToGrid="0" showGuides="1">
      <p:cViewPr varScale="1">
        <p:scale>
          <a:sx n="104" d="100"/>
          <a:sy n="104" d="100"/>
        </p:scale>
        <p:origin x="144" y="22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9823BFC3-5988-4FA7-A385-C9B1BEA3357B}" type="datetime1">
              <a:rPr lang="es-ES" smtClean="0"/>
              <a:t>08/06/2025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BB8DC1D1-B6C2-C644-8BF1-C34DBFFE1C7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encabezado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es-ES"/>
          </a:p>
        </p:txBody>
      </p:sp>
      <p:sp>
        <p:nvSpPr>
          <p:cNvPr id="9" name="Marcador de imagen de diapositiva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es-ES"/>
          </a:p>
        </p:txBody>
      </p:sp>
      <p:sp>
        <p:nvSpPr>
          <p:cNvPr id="11" name="Marcador de fecha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414A532-91FB-4987-B839-FD0C3B831248}" type="datetime1">
              <a:rPr lang="es-ES" smtClean="0"/>
              <a:pPr/>
              <a:t>08/06/2025</a:t>
            </a:fld>
            <a:endParaRPr lang="es-ES" dirty="0"/>
          </a:p>
        </p:txBody>
      </p:sp>
      <p:sp>
        <p:nvSpPr>
          <p:cNvPr id="12" name="Marcador de notas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fld id="{D060679C-80C7-4E7D-9614-ABA41C5B2858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1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10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0426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11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81820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2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77460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3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02410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4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850991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5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86647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6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547045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7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57942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noProof="0" smtClean="0"/>
              <a:t>8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93800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017105BD-6D6F-49DB-9DE4-D4A6452D7E5F}" type="slidenum">
              <a:rPr lang="es-ES" altLang="zh-CN" smtClean="0"/>
              <a:t>9</a:t>
            </a:fld>
            <a:endParaRPr lang="es-E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cxnSp>
        <p:nvCxnSpPr>
          <p:cNvPr id="24" name="Conector recto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es-ES" sz="1800" b="0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47" name="Marcador de posición del contenido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imagen≈≈</a:t>
            </a:r>
          </a:p>
        </p:txBody>
      </p:sp>
      <p:sp>
        <p:nvSpPr>
          <p:cNvPr id="9" name="Forma libre: Forma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as con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bre: Forma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5" name="Forma libre: Forma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6" name="Forma libre: Forma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7" name="Forma libre: Forma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31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32" name="Marcador de posición del contenido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33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34" name="Marcador de posición del contenido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35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36" name="Marcador de posición del contenido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37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38" name="Marcador de posición del contenido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39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40" name="Marcador de posición del contenido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41" name="Marcador de posición del contenido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2" name="Marcador de posición del contenido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3" name="Marcador de posición del contenido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4" name="Marcador de posición del contenido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5" name="Marcador de posición del contenido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25" name="Marcador de título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rcador de posición del contenido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30" name="Marcador de posición del contenido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31" name="Marcador de posición del contenido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33" name="Marcador de posición del contenido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37" name="Marcador de posición del contenido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7" name="Marcador de posición del contenido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s-ES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editar el estilo de título del patrón</a:t>
            </a:r>
            <a:endParaRPr lang="es-ES" altLang="en-US" dirty="0"/>
          </a:p>
        </p:txBody>
      </p:sp>
      <p:sp>
        <p:nvSpPr>
          <p:cNvPr id="24" name="Marcador de título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25" name="Marcador de posición del contenido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s-ES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editar el estilo de título del patrón</a:t>
            </a:r>
            <a:endParaRPr lang="es-ES" altLang="en-US" dirty="0"/>
          </a:p>
        </p:txBody>
      </p:sp>
      <p:sp>
        <p:nvSpPr>
          <p:cNvPr id="26" name="Marcador de posición del contenido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s-ES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editar el estilo de título del patrón</a:t>
            </a:r>
            <a:endParaRPr lang="es-ES" altLang="en-US" dirty="0"/>
          </a:p>
        </p:txBody>
      </p:sp>
      <p:sp>
        <p:nvSpPr>
          <p:cNvPr id="28" name="Marcador de posición del contenido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s-ES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editar el estilo de título del patrón</a:t>
            </a:r>
            <a:endParaRPr lang="es-ES" altLang="en-US" dirty="0"/>
          </a:p>
        </p:txBody>
      </p:sp>
      <p:sp>
        <p:nvSpPr>
          <p:cNvPr id="29" name="Marcador de posición del contenido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s-ES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editar el estilo de título del patrón</a:t>
            </a:r>
            <a:endParaRPr lang="es-ES" altLang="en-US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rma libre: Forma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orma libre: Forma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orma libre: Forma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orma libre: Forma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orma libre: Forma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orma libre: Forma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orma libre: Forma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orma libre: Forma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orma libre: Forma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orma libre: Forma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orma libre: Forma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orma libre: Forma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orma libre: Forma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orma libre: Forma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orma libre: Forma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orma libre: Forma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orma libre: Forma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orma libre: Forma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orma libre: Forma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86" name="Marcador de posición del contenido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87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88" name="Marcador de posición del contenido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s-E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89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90" name="Marcador de posición del contenido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91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92" name="Marcador de posición del contenido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93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94" name="Marcador de posición del contenido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rtlCol="0" anchor="t">
            <a:noAutofit/>
          </a:bodyPr>
          <a:lstStyle>
            <a:lvl1pPr algn="l">
              <a:defRPr lang="es-ES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7" name="Forma libre: Forma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8" name="Forma libre: Forma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15" name="Forma libre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21" name="Subtítulo 47" descr="Haga clic en el icono para agregar una imagen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23" name="Marcador de posición del contenido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los estilos de texto del patrón </a:t>
            </a:r>
          </a:p>
        </p:txBody>
      </p:sp>
      <p:sp>
        <p:nvSpPr>
          <p:cNvPr id="37" name="Marcador de posición de imagen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rtlCol="0" anchor="b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8" name="Subtítulo 47" descr="Haga clic en el icono para agregar una imagen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20" name="Marcador de posición del contenido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los estilos de texto del patrón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a libre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6" name="Forma libre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2" name="Marcador de contenido 47" descr="Haga clic en el icono para agregar una imagen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3" name="Marcador de contenido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4" name="Marcador de contenido 47" descr="Haga clic en el icono para agregar una imagen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6" name="Marcador de contenido 47" descr="Haga clic en el icono para agregar una imagen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0" name="Marcador de contenido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8" name="Marcador de contenido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7" name="Forma libre: Forma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rtlCol="0" anchor="t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8" name="Marcador de posición de imagen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9" name="Marcador de posición de imagen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18" name="Marcador de contenido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19" name="Forma libre: Forma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0" name="Forma libre: Forma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rtlCol="0" anchor="t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a libre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9" name="Hexágono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0" name="Hexágono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1" name="Hexágono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2" name="Hexágono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44" name="Forma libre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4" name="Hexágono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5" name="Hexágono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43" name="Forma libre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8" name="Hexágono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46" name="Forma libre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8" name="Marcador de contenido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29" name="Marcador de contenido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30" name="Marcador de contenido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31" name="Marcador de contenido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21" name="Marcador de contenido 47" descr="Haga clic en el icono para agregar una imagen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0">
                <a:solidFill>
                  <a:schemeClr val="bg1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rtlCol="0" anchor="b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0" name="Forma libre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Forma libre: Forma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1800" noProof="0" dirty="0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1800" noProof="0" dirty="0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1800" noProof="0" dirty="0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1800" noProof="0" dirty="0"/>
          </a:p>
        </p:txBody>
      </p:sp>
      <p:sp>
        <p:nvSpPr>
          <p:cNvPr id="24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26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es-ES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editar el estilo de título del patrón </a:t>
            </a:r>
          </a:p>
        </p:txBody>
      </p:sp>
      <p:sp>
        <p:nvSpPr>
          <p:cNvPr id="33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es-ES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34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es-ES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35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es-ES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el estilo de título del patrón </a:t>
            </a:r>
          </a:p>
        </p:txBody>
      </p:sp>
      <p:sp>
        <p:nvSpPr>
          <p:cNvPr id="6" name="Forma libre: Forma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29" name="Forma libre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28" name="Forma libre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30" name="Forma libre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4" name="Marcador de posición del contenido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es-ES" sz="15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ítulo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1" name="Texto 47" descr="Haga clic en el icono para agregar una imagen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13000"/>
              </a:lnSpc>
              <a:buNone/>
              <a:defRPr lang="es-ES" sz="1800" b="1" cap="all" baseline="0">
                <a:solidFill>
                  <a:schemeClr val="tx2"/>
                </a:solidFill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 rtlCol="0">
            <a:noAutofit/>
          </a:bodyPr>
          <a:lstStyle>
            <a:lvl1pPr marL="0" indent="0" algn="ctr">
              <a:buNone/>
              <a:defRPr lang="es-ES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1" name="Marcador de posición del contenido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editar el estilo del texto patrón</a:t>
            </a:r>
            <a:endParaRPr lang="es-ES" alt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ítulo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0" name="Marcador de posición de tabla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editar el estilo del texto patrón</a:t>
            </a:r>
            <a:endParaRPr lang="es-ES" altLang="en-US"/>
          </a:p>
        </p:txBody>
      </p:sp>
      <p:sp>
        <p:nvSpPr>
          <p:cNvPr id="9" name="Forma libre: Forma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2" name="Forma libre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3" name="Forma libre: Forma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rtlCol="0" anchor="b">
            <a:noAutofit/>
          </a:bodyPr>
          <a:lstStyle>
            <a:lvl1pPr>
              <a:defRPr lang="es-ES" sz="2700">
                <a:latin typeface="+mn-lt"/>
              </a:defRPr>
            </a:lvl1pPr>
          </a:lstStyle>
          <a:p>
            <a:pPr rtl="0"/>
            <a:r>
              <a:rPr lang="es-ES" noProof="0"/>
              <a:t>Haga clic para editar el texto</a:t>
            </a:r>
          </a:p>
        </p:txBody>
      </p:sp>
      <p:sp>
        <p:nvSpPr>
          <p:cNvPr id="11" name="subtítulo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es-ES" sz="1500" b="0">
                <a:solidFill>
                  <a:schemeClr val="accent2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 noProof="0"/>
              <a:t>Haga clic para modificar los estilos de texto del patrón </a:t>
            </a:r>
          </a:p>
        </p:txBody>
      </p:sp>
      <p:sp>
        <p:nvSpPr>
          <p:cNvPr id="4" name="Forma libre: Forma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5" name="Forma libre: Forma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sz="1600" noProof="0" dirty="0"/>
          </a:p>
        </p:txBody>
      </p:sp>
      <p:sp>
        <p:nvSpPr>
          <p:cNvPr id="6" name="Forma libre: Forma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8" name="Forma libre: Forma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miembros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ítulo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60" name="Marcador de posición del contenido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52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53" name="Marcador de posición del contenido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61" name="Marcador de posición del contenido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21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2" name="Marcador de posición del contenido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62" name="Marcador de posición del contenido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19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0" name="Marcador de posición del contenido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63" name="Marcador de posición del contenido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es-ES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zh-CN" dirty="0"/>
          </a:p>
        </p:txBody>
      </p:sp>
      <p:sp>
        <p:nvSpPr>
          <p:cNvPr id="25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26" name="Marcador de posición del contenido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miembros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rtlCol="0" anchor="t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8" name="Marcador de posición del contenido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39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40" name="Marcador de posición del contenido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s-ES"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los estilos de texto del patrón </a:t>
            </a:r>
          </a:p>
        </p:txBody>
      </p:sp>
      <p:sp>
        <p:nvSpPr>
          <p:cNvPr id="56" name="Marcador de posición del contenido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1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42" name="Marcador de posición del contenido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48" name="Marcador de posición del contenido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3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44" name="Marcador de posición del contenido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61" name="Marcador de posición del contenido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 dirty="0"/>
          </a:p>
        </p:txBody>
      </p:sp>
      <p:sp>
        <p:nvSpPr>
          <p:cNvPr id="45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46" name="Marcador de posición del contenido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49" name="Marcador de posición del contenido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47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50" name="Marcador de posición del contenido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62" name="Marcador de posición del contenido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51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52" name="Marcador de posición del contenido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55" name="Marcador de posición del contenido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53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58" name="Marcador de posición del contenido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63" name="Marcador de posición del contenido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altLang="en-US"/>
          </a:p>
        </p:txBody>
      </p:sp>
      <p:sp>
        <p:nvSpPr>
          <p:cNvPr id="59" name="Marcador de posición del contenido 47" descr="Haga clic en el icono para agregar una imagen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lvl="0" rtl="0"/>
            <a:r>
              <a:rPr lang="es-ES"/>
              <a:t>Haga clic para modificar el estilo de título del patrón </a:t>
            </a:r>
          </a:p>
        </p:txBody>
      </p:sp>
      <p:sp>
        <p:nvSpPr>
          <p:cNvPr id="60" name="Marcador de posición del contenido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es-ES" sz="1000"/>
            </a:lvl2pPr>
            <a:lvl3pPr>
              <a:defRPr lang="es-ES" sz="900"/>
            </a:lvl3pPr>
            <a:lvl4pPr>
              <a:defRPr lang="es-ES" sz="800"/>
            </a:lvl4pPr>
            <a:lvl5pPr>
              <a:defRPr lang="es-ES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/>
              <a:t>Haga clic para modificar los estilos de texto del patrón 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 rtlCol="0">
            <a:noAutofit/>
          </a:bodyPr>
          <a:lstStyle>
            <a:lvl1pPr>
              <a:defRPr lang="es-ES" b="0"/>
            </a:lvl1pPr>
          </a:lstStyle>
          <a:p>
            <a:pPr rtl="0"/>
            <a:fld id="{47FEACEE-25B4-4A2D-B147-27296E36371D}" type="slidenum">
              <a:rPr lang="es-ES" altLang="zh-CN" smtClean="0"/>
              <a:pPr rtl="0"/>
              <a:t>‹Nº›</a:t>
            </a:fld>
            <a:endParaRPr lang="es-E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l contenido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 sz="12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47FEACEE-25B4-4A2D-B147-27296E36371D}" type="slidenum">
              <a:rPr lang="es-ES" altLang="zh-CN" noProof="0" smtClean="0"/>
              <a:pPr rtl="0"/>
              <a:t>‹Nº›</a:t>
            </a:fld>
            <a:endParaRPr lang="es-ES" altLang="zh-CN" noProof="0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ítulo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b="1" kern="1200">
          <a:solidFill>
            <a:schemeClr val="bg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enkai12/UTN-INTEGRADORES/tree/main/Programacion1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4284439" cy="2057441"/>
          </a:xfrm>
        </p:spPr>
        <p:txBody>
          <a:bodyPr rtlCol="0"/>
          <a:lstStyle>
            <a:defPPr>
              <a:defRPr lang="es-ES"/>
            </a:defPPr>
          </a:lstStyle>
          <a:p>
            <a:pPr algn="ctr"/>
            <a:r>
              <a:rPr lang="en-US" sz="2400" b="0" dirty="0" err="1" smtClean="0"/>
              <a:t>Programación</a:t>
            </a:r>
            <a:r>
              <a:rPr lang="en-US" sz="2400" b="0" dirty="0" smtClean="0"/>
              <a:t> I</a:t>
            </a:r>
            <a:br>
              <a:rPr lang="en-US" sz="2400" b="0" dirty="0" smtClean="0"/>
            </a:br>
            <a:r>
              <a:rPr lang="en-US" sz="2400" b="0" dirty="0" err="1" smtClean="0"/>
              <a:t>Trabajo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Integrador</a:t>
            </a:r>
            <a:r>
              <a:rPr lang="en-US" sz="2400" b="0" dirty="0" smtClean="0"/>
              <a:t>: “</a:t>
            </a:r>
            <a:r>
              <a:rPr lang="en-US" sz="2400" b="0" dirty="0" err="1" smtClean="0"/>
              <a:t>Análisis</a:t>
            </a:r>
            <a:r>
              <a:rPr lang="en-US" sz="2400" b="0" dirty="0" smtClean="0"/>
              <a:t> </a:t>
            </a:r>
            <a:r>
              <a:rPr lang="en-US" sz="2400" b="0" dirty="0"/>
              <a:t>de </a:t>
            </a:r>
            <a:r>
              <a:rPr lang="en-US" sz="2400" b="0" dirty="0" err="1"/>
              <a:t>Algoritmos</a:t>
            </a:r>
            <a:r>
              <a:rPr lang="en-US" sz="2400" b="0" dirty="0"/>
              <a:t>” </a:t>
            </a:r>
            <a:endParaRPr lang="es-ES" sz="240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84764" y="3778272"/>
            <a:ext cx="4362706" cy="1358278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smtClean="0"/>
              <a:t>Alumnos:</a:t>
            </a:r>
            <a:endParaRPr lang="es-ES" dirty="0"/>
          </a:p>
          <a:p>
            <a:pPr rtl="0"/>
            <a:r>
              <a:rPr lang="es-ES" dirty="0" smtClean="0"/>
              <a:t>Sotelo </a:t>
            </a:r>
            <a:r>
              <a:rPr lang="es-ES" dirty="0" err="1" smtClean="0"/>
              <a:t>Carmelich</a:t>
            </a:r>
            <a:r>
              <a:rPr lang="es-ES" dirty="0" smtClean="0"/>
              <a:t>, Agustín Emiliano</a:t>
            </a:r>
          </a:p>
          <a:p>
            <a:pPr rtl="0"/>
            <a:r>
              <a:rPr lang="es-ES" dirty="0" smtClean="0"/>
              <a:t>Vapore, Bruno Giuliano</a:t>
            </a:r>
            <a:endParaRPr lang="es-ES" dirty="0" smtClean="0"/>
          </a:p>
        </p:txBody>
      </p:sp>
      <p:pic>
        <p:nvPicPr>
          <p:cNvPr id="30" name="Marcador de posición de imagen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49" y="924321"/>
            <a:ext cx="4405503" cy="2385829"/>
          </a:xfrm>
        </p:spPr>
      </p:pic>
      <p:pic>
        <p:nvPicPr>
          <p:cNvPr id="12" name="Forma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7915751" y="4844809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Forma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91058" y="333107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026" name="Picture 2" descr="https://lh7-rt.googleusercontent.com/docsz/AD_4nXcadkO8zDDtEO6X40oad16C0NNTVwGqQUPMKKnPG60ud87OHtIu9Z_7F5PBowYmbMKVyNz167DRdeTKvGu2nzNELyvRbcxBEklXS9j6Uj0YZPqpTbXBYFHRdzcmg73PKdTjVIDCyg?key=lDZTX2yIgcBXMOW95Zam1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70" y="351286"/>
            <a:ext cx="4762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Forma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649659" y="204484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7460" y="3677993"/>
            <a:ext cx="5645092" cy="1688334"/>
          </a:xfrm>
        </p:spPr>
        <p:txBody>
          <a:bodyPr rtlCol="0"/>
          <a:lstStyle>
            <a:defPPr>
              <a:defRPr lang="es-ES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sz="1800" dirty="0" smtClean="0"/>
              <a:t>Análisis de Algoritmos es esencial para optimizar 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sz="1800" dirty="0" smtClean="0"/>
              <a:t>Trabajo en equipo eficiente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sz="1800" dirty="0" smtClean="0"/>
              <a:t>Profundizar </a:t>
            </a:r>
            <a:r>
              <a:rPr lang="es-ES" sz="1800" dirty="0" smtClean="0"/>
              <a:t>investigación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sz="1800" dirty="0" smtClean="0"/>
              <a:t>Objetivos cumplidos</a:t>
            </a:r>
            <a:endParaRPr lang="es-ES" sz="1800" dirty="0" smtClean="0"/>
          </a:p>
          <a:p>
            <a:pPr rtl="0"/>
            <a:endParaRPr lang="es-ES" sz="1800" dirty="0"/>
          </a:p>
        </p:txBody>
      </p:sp>
      <p:pic>
        <p:nvPicPr>
          <p:cNvPr id="38" name="Marcador de posición de imagen 37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15" y="1218184"/>
            <a:ext cx="4942006" cy="3090200"/>
          </a:xfrm>
        </p:spPr>
      </p:pic>
      <p:pic>
        <p:nvPicPr>
          <p:cNvPr id="39" name="Marcador de posición de imagen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8" name="Marcador de número de diapositiva 13">
            <a:extLst>
              <a:ext uri="{FF2B5EF4-FFF2-40B4-BE49-F238E27FC236}">
                <a16:creationId xmlns:a16="http://schemas.microsoft.com/office/drawing/2014/main" id="{965C5ABF-DCA7-6790-2E26-EE57DCD64900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es-ES"/>
            </a:defPPr>
            <a:lvl1pPr marL="0" algn="ctr" defTabSz="914400" rtl="0" eaLnBrk="1" latinLnBrk="0" hangingPunct="1">
              <a:defRPr lang="es-ES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fld id="{47FEACEE-25B4-4A2D-B147-27296E36371D}" type="slidenum">
              <a:rPr kumimoji="0" lang="es-E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s-ES"/>
              </a:pPr>
              <a:t>10</a:t>
            </a:fld>
            <a:endParaRPr kumimoji="0" lang="es-E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Gracias</a:t>
            </a:r>
          </a:p>
        </p:txBody>
      </p:sp>
      <p:pic>
        <p:nvPicPr>
          <p:cNvPr id="14" name="Marcador de posición de imagen 13" descr="Personas trabajando en la oficina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Marcador de posición de imagen 15" descr="Personas en una oficina hablando sobre el trabajo con un portátil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Marcador de posición de imagen 17" descr="Disposición de bocetos de diseño de sitios web en papel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Marcador de posición de imagen 27" descr="Empresaria revisando notas rápidas en una pared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Introducción</a:t>
            </a:r>
            <a:endParaRPr lang="es-ES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5"/>
            <a:ext cx="4260180" cy="1636075"/>
          </a:xfrm>
        </p:spPr>
        <p:txBody>
          <a:bodyPr rtlCol="0"/>
          <a:lstStyle>
            <a:defPPr>
              <a:defRPr lang="es-ES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 smtClean="0"/>
              <a:t>Explorar el análisis de algoritmos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 smtClean="0"/>
              <a:t>Dos enfoques para un mismo problema:</a:t>
            </a:r>
          </a:p>
          <a:p>
            <a:pPr rtl="0"/>
            <a:r>
              <a:rPr lang="es-ES" dirty="0" smtClean="0"/>
              <a:t>	¿Cuál resulta más eficiente?</a:t>
            </a:r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pic>
        <p:nvPicPr>
          <p:cNvPr id="12" name="Marcador de posición de imagen 11" descr="Personas alrededor de una mesa con sus portátile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 r="26"/>
          <a:stretch/>
        </p:blipFill>
        <p:spPr>
          <a:xfrm>
            <a:off x="5745001" y="0"/>
            <a:ext cx="6446999" cy="6858000"/>
          </a:xfrm>
        </p:spPr>
      </p:pic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Marcador de número de diapositiva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es-ES"/>
            </a:defPPr>
            <a:lvl1pPr marL="0" algn="ctr" defTabSz="914400" rtl="0" eaLnBrk="1" latinLnBrk="0" hangingPunct="1">
              <a:defRPr lang="es-ES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fld id="{47FEACEE-25B4-4A2D-B147-27296E36371D}" type="slidenum">
              <a:rPr kumimoji="0" lang="es-E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s-ES"/>
              </a:pPr>
              <a:t>2</a:t>
            </a:fld>
            <a:endParaRPr kumimoji="0" lang="es-E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548" y="850608"/>
            <a:ext cx="2819713" cy="17401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3200" dirty="0" smtClean="0"/>
              <a:t>Marco Teórico</a:t>
            </a:r>
            <a:endParaRPr lang="es-ES" sz="3200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smtClean="0"/>
              <a:t>Análisis de Algoritmos</a:t>
            </a:r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smtClean="0"/>
              <a:t>Estructuras </a:t>
            </a:r>
            <a:endParaRPr lang="es-ES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smtClean="0"/>
              <a:t>Tipos de análisis</a:t>
            </a:r>
            <a:endParaRPr lang="es-ES" dirty="0"/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smtClean="0"/>
              <a:t>Notación Big O</a:t>
            </a:r>
            <a:endParaRPr lang="es-ES" dirty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smtClean="0"/>
              <a:t>Módulo </a:t>
            </a:r>
            <a:r>
              <a:rPr lang="es-ES" i="1" dirty="0" smtClean="0"/>
              <a:t>time</a:t>
            </a:r>
            <a:endParaRPr lang="es-ES" i="1" dirty="0"/>
          </a:p>
        </p:txBody>
      </p:sp>
      <p:pic>
        <p:nvPicPr>
          <p:cNvPr id="2050" name="Picture 2" descr="https://lh7-rt.googleusercontent.com/docsz/AD_4nXcOQeZLMgTGQuQSH-McKLhU1TGCbNDa91u4r0jzt4sA0xgsVa8VTgIx8FVrrY6ygJDflrTtIIxGksLNa0ens5QprpcsahniCZwgzk3Hkp1RASploPeussIEVqaMSoTWHriGfLVvog?key=lDZTX2yIgcBXMOW95Zam1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07" y="3793243"/>
            <a:ext cx="4065767" cy="258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899" y="1415859"/>
            <a:ext cx="6034575" cy="4062674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smtClean="0"/>
              <a:t>Descripción</a:t>
            </a:r>
            <a:br>
              <a:rPr lang="es-ES" dirty="0" smtClean="0"/>
            </a:b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smtClean="0"/>
              <a:t>Elección</a:t>
            </a:r>
            <a:br>
              <a:rPr lang="es-ES" dirty="0" smtClean="0"/>
            </a:b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smtClean="0"/>
              <a:t>Validación</a:t>
            </a:r>
            <a:br>
              <a:rPr lang="es-ES" dirty="0" smtClean="0"/>
            </a:b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smtClean="0"/>
              <a:t>Dificultades</a:t>
            </a:r>
            <a:br>
              <a:rPr lang="es-ES" dirty="0" smtClean="0"/>
            </a:br>
            <a:r>
              <a:rPr lang="es-ES" dirty="0" smtClean="0">
                <a:sym typeface="Wingdings" panose="05000000000000000000" pitchFamily="2" charset="2"/>
              </a:rPr>
              <a:t> Metodología</a:t>
            </a:r>
            <a:endParaRPr lang="es-ES" dirty="0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124724" y="2094603"/>
            <a:ext cx="1885120" cy="107082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smtClean="0"/>
              <a:t>Caso Práctico</a:t>
            </a:r>
            <a:endParaRPr lang="es-ES" dirty="0"/>
          </a:p>
          <a:p>
            <a:pPr rtl="0"/>
            <a:endParaRPr lang="es-ES" dirty="0"/>
          </a:p>
        </p:txBody>
      </p:sp>
      <p:pic>
        <p:nvPicPr>
          <p:cNvPr id="48" name="Marcador de posición de imagen 19" descr="Disposición de bocetos de diseño de sitios web en papel blanco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  <p:pic>
        <p:nvPicPr>
          <p:cNvPr id="6" name="Marcador de posición de imagen 54">
            <a:extLst>
              <a:ext uri="{FF2B5EF4-FFF2-40B4-BE49-F238E27FC236}">
                <a16:creationId xmlns:a16="http://schemas.microsoft.com/office/drawing/2014/main" id="{4B0A05F6-A265-D617-87EB-C8B6D39D74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358" y="2915912"/>
            <a:ext cx="1757852" cy="1757852"/>
          </a:xfrm>
          <a:prstGeom prst="hexagon">
            <a:avLst>
              <a:gd name="adj" fmla="val 28349"/>
              <a:gd name="vf" fmla="val 115470"/>
            </a:avLst>
          </a:prstGeom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434" y="0"/>
            <a:ext cx="4518122" cy="652432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 smtClean="0"/>
              <a:t>Diseño de Algoritmos</a:t>
            </a:r>
            <a:endParaRPr lang="es-ES" dirty="0"/>
          </a:p>
        </p:txBody>
      </p:sp>
      <p:sp>
        <p:nvSpPr>
          <p:cNvPr id="8" name="Marcador de número de diapositiva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es-ES"/>
            </a:defPPr>
            <a:lvl1pPr marL="0" algn="ctr" defTabSz="914400" rtl="0" eaLnBrk="1" latinLnBrk="0" hangingPunct="1">
              <a:defRPr lang="es-ES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fld id="{47FEACEE-25B4-4A2D-B147-27296E36371D}" type="slidenum">
              <a:rPr kumimoji="0" lang="es-E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s-ES"/>
              </a:pPr>
              <a:t>5</a:t>
            </a:fld>
            <a:endParaRPr kumimoji="0" lang="es-E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3074" name="Picture 2" descr="https://lh7-rt.googleusercontent.com/docsz/AD_4nXcakKyq4LHMDlT7RY1gyH1VjSf-glZbWQHqtppCnD7n8XeRiiORynLbUdix9zc9jJnwM1pysN8hQQMA6q6Gl8DM4arkLwCRuqD-b4Bc-i-ruddbVqHTy0mimct0CTd_wjrRVF7ISQ?key=lDZTX2yIgcBXMOW95Zam1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" t="4959" r="-161" b="36612"/>
          <a:stretch/>
        </p:blipFill>
        <p:spPr bwMode="auto">
          <a:xfrm>
            <a:off x="196721" y="1541213"/>
            <a:ext cx="5734050" cy="350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 txBox="1">
            <a:spLocks/>
          </p:cNvSpPr>
          <p:nvPr/>
        </p:nvSpPr>
        <p:spPr>
          <a:xfrm>
            <a:off x="-547713" y="888781"/>
            <a:ext cx="4518122" cy="6524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27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Función</a:t>
            </a:r>
            <a:r>
              <a:rPr lang="en-US" dirty="0" smtClean="0"/>
              <a:t> </a:t>
            </a:r>
            <a:r>
              <a:rPr lang="en-US" dirty="0" err="1" smtClean="0"/>
              <a:t>iterativa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10" name="Forma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5025614" y="4310472"/>
            <a:ext cx="1209554" cy="138375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2" name="Forma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710939" y="1165215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3076" name="Picture 4" descr="https://lh7-rt.googleusercontent.com/docsz/AD_4nXdqEIZ5-P7hhqhGXFYY_XL8UVSEngJGtJi8h9ZhAmg7EzrZKC1tYgoeeQVXfbld5FejfLht-BEP08eKOs_kPdvjocqOOxrOkn3peFVui-TCsw8wZQjfn3RWjEiukzXiAHvesUNC?key=lDZTX2yIgcBXMOW95Zam1w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4" b="24834"/>
          <a:stretch/>
        </p:blipFill>
        <p:spPr bwMode="auto">
          <a:xfrm>
            <a:off x="6401422" y="2165808"/>
            <a:ext cx="5429250" cy="441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 txBox="1">
            <a:spLocks/>
          </p:cNvSpPr>
          <p:nvPr/>
        </p:nvSpPr>
        <p:spPr>
          <a:xfrm>
            <a:off x="6097025" y="1513376"/>
            <a:ext cx="4518122" cy="6524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27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Función</a:t>
            </a:r>
            <a:r>
              <a:rPr lang="en-US" dirty="0" smtClean="0"/>
              <a:t> </a:t>
            </a:r>
            <a:r>
              <a:rPr lang="en-US" dirty="0" err="1" smtClean="0"/>
              <a:t>recursiva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697915"/>
            <a:ext cx="10515600" cy="1205058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smtClean="0"/>
              <a:t>Análisis Teórico y Notación Big O</a:t>
            </a:r>
            <a:endParaRPr lang="es-ES" dirty="0"/>
          </a:p>
        </p:txBody>
      </p:sp>
      <p:sp>
        <p:nvSpPr>
          <p:cNvPr id="15" name="Marcador de número de diapositiva 13">
            <a:extLst>
              <a:ext uri="{FF2B5EF4-FFF2-40B4-BE49-F238E27FC236}">
                <a16:creationId xmlns:a16="http://schemas.microsoft.com/office/drawing/2014/main" id="{F783E846-53E9-08B1-C781-088BBC6B548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es-ES"/>
            </a:defPPr>
            <a:lvl1pPr marL="0" algn="ctr" defTabSz="914400" rtl="0" eaLnBrk="1" latinLnBrk="0" hangingPunct="1">
              <a:defRPr lang="es-ES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fld id="{47FEACEE-25B4-4A2D-B147-27296E36371D}" type="slidenum">
              <a:rPr kumimoji="0" lang="es-E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s-ES"/>
              </a:pPr>
              <a:t>6</a:t>
            </a:fld>
            <a:endParaRPr kumimoji="0" lang="es-E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152073" y="1699491"/>
            <a:ext cx="7712363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def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calcular_promedio_positivos_iterativo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lista_de_numeros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):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   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suma_de_positivos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= 0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					T(n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) = 1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   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cantidad_de_positivos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= 0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				T(n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) = 1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   for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numero_actual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lista_de_numeros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: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			T(n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) = 5*n 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       if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numero_actual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&gt; 0: 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           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suma_de_positivos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+=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numero_actual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           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cantidad_de_positivos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+= 1    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   if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cantidad_de_positivos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&gt; 0: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				T(n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) = 3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       return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suma_de_positivos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/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cantidad_de_positivos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  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   else: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       return 0 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T(n) = 1 + 1 + 5n + 3 = 5n + 5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Notación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Big O: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O(n) →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es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lineal,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depende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de n,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complejidad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eficiente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ítulo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 txBox="1">
            <a:spLocks/>
          </p:cNvSpPr>
          <p:nvPr/>
        </p:nvSpPr>
        <p:spPr>
          <a:xfrm rot="16200000">
            <a:off x="-1762937" y="3561496"/>
            <a:ext cx="4518122" cy="6524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27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Función</a:t>
            </a:r>
            <a:r>
              <a:rPr lang="en-US" dirty="0" smtClean="0"/>
              <a:t> </a:t>
            </a:r>
            <a:r>
              <a:rPr lang="en-US" dirty="0" err="1" smtClean="0"/>
              <a:t>iterativa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697915"/>
            <a:ext cx="10515600" cy="1205058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smtClean="0"/>
              <a:t>Análisis Teórico y Notación Big O</a:t>
            </a:r>
            <a:endParaRPr lang="es-ES" dirty="0"/>
          </a:p>
        </p:txBody>
      </p:sp>
      <p:sp>
        <p:nvSpPr>
          <p:cNvPr id="15" name="Marcador de número de diapositiva 13">
            <a:extLst>
              <a:ext uri="{FF2B5EF4-FFF2-40B4-BE49-F238E27FC236}">
                <a16:creationId xmlns:a16="http://schemas.microsoft.com/office/drawing/2014/main" id="{F783E846-53E9-08B1-C781-088BBC6B548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es-ES"/>
            </a:defPPr>
            <a:lvl1pPr marL="0" algn="ctr" defTabSz="914400" rtl="0" eaLnBrk="1" latinLnBrk="0" hangingPunct="1">
              <a:defRPr lang="es-ES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fld id="{47FEACEE-25B4-4A2D-B147-27296E36371D}" type="slidenum">
              <a:rPr kumimoji="0" lang="es-E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s-ES"/>
              </a:pPr>
              <a:t>7</a:t>
            </a:fld>
            <a:endParaRPr kumimoji="0" lang="es-E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 txBox="1">
            <a:spLocks/>
          </p:cNvSpPr>
          <p:nvPr/>
        </p:nvSpPr>
        <p:spPr>
          <a:xfrm rot="16200000">
            <a:off x="-1762937" y="3632336"/>
            <a:ext cx="4518122" cy="6524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27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Función</a:t>
            </a:r>
            <a:r>
              <a:rPr lang="en-US" dirty="0" smtClean="0"/>
              <a:t> </a:t>
            </a:r>
            <a:r>
              <a:rPr lang="en-US" dirty="0" err="1" smtClean="0"/>
              <a:t>recursiva</a:t>
            </a:r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1690254" y="1613470"/>
            <a:ext cx="8829964" cy="489364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def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calcular_promedio_positivos_recursivo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lista_de_numeros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suma_acumulada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=0,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conteo_acumulado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=0,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indice_actual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=0): 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   if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indice_actual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==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len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lista_de_numeros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):     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			T(n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) = 4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       if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conteo_acumulado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&gt; 0: 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           return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suma_acumulada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/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conteo_acumulado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       else: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           return 0 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   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   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numero_en_posicion_actual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lista_de_numeros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indice_actual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] 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		T(n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) = 1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   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   if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numero_en_posicion_actual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&gt; 0: 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				T(n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) = 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5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       return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calcular_promedio_positivos_recursivo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( 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           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lista_de_numeros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,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           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suma_acumulada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+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numero_en_posicion_actual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,     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           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conteo_acumulado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+ 1,                           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           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indice_actual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+ 1                               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       )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   else: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       return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calcular_promedio_positivos_recursivo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( 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           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lista_de_numeros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,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           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suma_acumulada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,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           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conteo_acumulado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,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           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indice_actual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+ 1 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        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  <a:endParaRPr lang="en-US" sz="1200" dirty="0" smtClean="0">
              <a:solidFill>
                <a:schemeClr val="bg1"/>
              </a:solidFill>
            </a:endParaRPr>
          </a:p>
          <a:p>
            <a:pPr indent="457200" algn="just"/>
            <a:r>
              <a:rPr lang="en-US" sz="1200" dirty="0" smtClean="0">
                <a:solidFill>
                  <a:schemeClr val="bg1"/>
                </a:solidFill>
              </a:rPr>
              <a:t/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/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T(n) = (5 + 1) * n + 4 = 6n + 4.  </a:t>
            </a:r>
            <a:r>
              <a:rPr lang="en-US" sz="1200" b="1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Notación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Big O =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O(n) → lineal,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depende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de n,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complejidad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eficiente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89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ítulo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955" y="29934"/>
            <a:ext cx="6599429" cy="132556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smtClean="0"/>
              <a:t>Análisis Empírico</a:t>
            </a:r>
            <a:endParaRPr lang="es-ES" dirty="0"/>
          </a:p>
        </p:txBody>
      </p:sp>
      <p:pic>
        <p:nvPicPr>
          <p:cNvPr id="26" name="Marcador de posición de imagen 25" descr="Disposición de bocetos de diseño de sitios web en papel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Marcador de número de diapositiva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es-ES"/>
            </a:defPPr>
            <a:lvl1pPr marL="0" algn="ctr" defTabSz="914400" rtl="0" eaLnBrk="1" latinLnBrk="0" hangingPunct="1">
              <a:defRPr lang="es-ES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fld id="{47FEACEE-25B4-4A2D-B147-27296E36371D}" type="slidenum">
              <a:rPr kumimoji="0" lang="es-E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s-ES"/>
              </a:pPr>
              <a:t>8</a:t>
            </a:fld>
            <a:endParaRPr kumimoji="0" lang="es-E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1494" y="1368704"/>
            <a:ext cx="2098039" cy="50639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3600" dirty="0" smtClean="0"/>
              <a:t>Diseño</a:t>
            </a:r>
            <a:endParaRPr lang="es-ES" sz="3600" dirty="0"/>
          </a:p>
        </p:txBody>
      </p:sp>
      <p:pic>
        <p:nvPicPr>
          <p:cNvPr id="4102" name="Picture 6" descr="https://lh7-rt.googleusercontent.com/docsz/AD_4nXfbHhxqiadk66xO-UeCKaQkxExevDuzf98OpTSk4DYdS8_yCXrxghCTnGooMJCilHMYUpnxqTj1tnp8x6ujAA7jcYrKO9Sy_4A89CNkSMY01lTiMtSqEUq9a28_0rix4rTHgQcZ1g?key=lDZTX2yIgcBXMOW95Zam1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1"/>
          <a:stretch/>
        </p:blipFill>
        <p:spPr bwMode="auto">
          <a:xfrm>
            <a:off x="4186839" y="1861896"/>
            <a:ext cx="6813545" cy="385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24658" y="5073133"/>
            <a:ext cx="2098039" cy="50639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3600" dirty="0" err="1" smtClean="0"/>
              <a:t>timeit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smtClean="0"/>
              <a:t>Resultados:</a:t>
            </a:r>
            <a:endParaRPr lang="es-ES" dirty="0"/>
          </a:p>
        </p:txBody>
      </p:sp>
      <p:sp>
        <p:nvSpPr>
          <p:cNvPr id="6" name="Marcador de número de diapositiva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es-ES"/>
            </a:defPPr>
            <a:lvl1pPr marL="0" algn="ctr" defTabSz="914400" rtl="0" eaLnBrk="1" latinLnBrk="0" hangingPunct="1">
              <a:defRPr lang="es-ES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fld id="{47FEACEE-25B4-4A2D-B147-27296E36371D}" type="slidenum">
              <a:rPr kumimoji="0" lang="es-E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s-ES"/>
              </a:pPr>
              <a:t>9</a:t>
            </a:fld>
            <a:endParaRPr kumimoji="0" lang="es-E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7170" name="Picture 2" descr="https://lh7-rt.googleusercontent.com/docsz/AD_4nXdKGnu01ENbP8YEBkY8iw89035y9wDIMFEeq4OB9kHm_gFZGv7hdGkQWXRgg1sVMyryTTdTkPJMDITuKLAP6ItkToOdP3rOpJ1f0bHgCbhXVTo0WKUyYI3eM3MkbiLxoLLS4i2_?key=lDZTX2yIgcBXMOW95Zam1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" t="20013" r="74924" b="66195"/>
          <a:stretch/>
        </p:blipFill>
        <p:spPr bwMode="auto">
          <a:xfrm>
            <a:off x="6271490" y="521760"/>
            <a:ext cx="4535055" cy="148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7-rt.googleusercontent.com/docsz/AD_4nXfTso87MZeaURmBaziR2bAQyxPQkyulBFg5dak2EtpgBE8MnqP9iJ5D9qnzN6fiCPmNYp3e4qNAHxwO80vlYpvTASplKtDucBPxj1YCGl6R1HSfWjXhtb3bdQ0YOdUvMyg0naKL?key=lDZTX2yIgcBXMOW95Zam1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54" y="2140536"/>
            <a:ext cx="573405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711199" y="6215665"/>
            <a:ext cx="9901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1155CC"/>
                </a:solidFill>
                <a:latin typeface="Arial" panose="020B0604020202020204" pitchFamily="34" charset="0"/>
                <a:hlinkClick r:id="rId5"/>
              </a:rPr>
              <a:t>https://github.com/enkai12/UTN-INTEGRADORES/tree/main/Programacion1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sonalizar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71af3243-3dd4-4a8d-8c0d-dd76da1f02a5"/>
    <ds:schemaRef ds:uri="http://purl.org/dc/terms/"/>
    <ds:schemaRef ds:uri="http://www.w3.org/XML/1998/namespace"/>
    <ds:schemaRef ds:uri="16c05727-aa75-4e4a-9b5f-8a80a1165891"/>
    <ds:schemaRef ds:uri="http://schemas.microsoft.com/office/infopath/2007/PartnerControls"/>
    <ds:schemaRef ds:uri="230e9df3-be65-4c73-a93b-d1236ebd677e"/>
    <ds:schemaRef ds:uri="http://schemas.openxmlformats.org/package/2006/metadata/core-properties"/>
    <ds:schemaRef ds:uri="http://schemas.microsoft.com/sharepoint/v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125</Words>
  <Application>Microsoft Office PowerPoint</Application>
  <PresentationFormat>Panorámica</PresentationFormat>
  <Paragraphs>89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0" baseType="lpstr">
      <vt:lpstr>Abadi</vt:lpstr>
      <vt:lpstr>Arial</vt:lpstr>
      <vt:lpstr>Arial Black</vt:lpstr>
      <vt:lpstr>Calibri</vt:lpstr>
      <vt:lpstr>等线</vt:lpstr>
      <vt:lpstr>Posterama</vt:lpstr>
      <vt:lpstr>Posterama Text SemiBold</vt:lpstr>
      <vt:lpstr>Wingdings</vt:lpstr>
      <vt:lpstr>Personalizar</vt:lpstr>
      <vt:lpstr>Programación I Trabajo Integrador: “Análisis de Algoritmos” </vt:lpstr>
      <vt:lpstr>Introducción</vt:lpstr>
      <vt:lpstr>Marco Teórico</vt:lpstr>
      <vt:lpstr> Descripción  Elección  Validación  Dificultades  Metodología</vt:lpstr>
      <vt:lpstr>Diseño de Algoritmos</vt:lpstr>
      <vt:lpstr>Análisis Teórico y Notación Big O</vt:lpstr>
      <vt:lpstr>Análisis Teórico y Notación Big O</vt:lpstr>
      <vt:lpstr>Análisis Empírico</vt:lpstr>
      <vt:lpstr>Resultados:</vt:lpstr>
      <vt:lpstr>Conclusiones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I Trabajo Integrador: “Análisis de Algoritmos” </dc:title>
  <dc:creator/>
  <cp:lastModifiedBy>Bruno</cp:lastModifiedBy>
  <cp:revision>9</cp:revision>
  <dcterms:created xsi:type="dcterms:W3CDTF">2025-06-09T02:39:15Z</dcterms:created>
  <dcterms:modified xsi:type="dcterms:W3CDTF">2025-06-09T03:39:07Z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